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typeface="Courier" panose="02070309020205020404" pitchFamily="49" charset="0"/>
      <p:regular r:id="rId24"/>
      <p:bold r:id="rId25"/>
      <p:italic r:id="rId26"/>
      <p:boldItalic r:id="rId27"/>
    </p:embeddedFont>
    <p:embeddedFont>
      <p:font typeface="Linux Biolinum" panose="02000503000000000000" pitchFamily="2" charset="0"/>
      <p:regular r:id="rId28"/>
      <p:bold r:id="rId29"/>
      <p:italic r:id="rId30"/>
    </p:embeddedFont>
    <p:embeddedFont>
      <p:font typeface="Trebuchet MS" panose="020B0703020202090204" pitchFamily="34" charset="0"/>
      <p:regular r:id="rId31"/>
      <p:bold r:id="rId32"/>
      <p:italic r:id="rId33"/>
    </p:embeddedFont>
    <p:embeddedFont>
      <p:font typeface="Tw Cen MT" panose="020B0602020104020603" pitchFamily="34" charset="77"/>
      <p:regular r:id="rId34"/>
      <p:bold r:id="rId35"/>
      <p:italic r:id="rId36"/>
      <p:boldItalic r:id="rId37"/>
    </p:embeddedFont>
  </p:embeddedFontLst>
  <p:defaultTextStyle>
    <a:defPPr marL="0" marR="0" indent="0" algn="l" defTabSz="4572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1pPr>
    <a:lvl2pPr marL="0" marR="0" indent="228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2pPr>
    <a:lvl3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3pPr>
    <a:lvl4pPr marL="0" marR="0" indent="685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4pPr>
    <a:lvl5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5pPr>
    <a:lvl6pPr marL="0" marR="0" indent="1143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6pPr>
    <a:lvl7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7pPr>
    <a:lvl8pPr marL="0" marR="0" indent="1600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8pPr>
    <a:lvl9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6"/>
    <p:restoredTop sz="94694"/>
  </p:normalViewPr>
  <p:slideViewPr>
    <p:cSldViewPr snapToGrid="0">
      <p:cViewPr varScale="1">
        <p:scale>
          <a:sx n="121" d="100"/>
          <a:sy n="121" d="100"/>
        </p:scale>
        <p:origin x="5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914400" latinLnBrk="0">
      <a:spcBef>
        <a:spcPts val="400"/>
      </a:spcBef>
      <a:defRPr sz="1200">
        <a:latin typeface="+mn-lt"/>
        <a:ea typeface="+mn-ea"/>
        <a:cs typeface="+mn-cs"/>
        <a:sym typeface="Times Roman"/>
      </a:defRPr>
    </a:lvl1pPr>
    <a:lvl2pPr indent="114300" defTabSz="914400" latinLnBrk="0">
      <a:spcBef>
        <a:spcPts val="400"/>
      </a:spcBef>
      <a:defRPr sz="1200">
        <a:latin typeface="+mn-lt"/>
        <a:ea typeface="+mn-ea"/>
        <a:cs typeface="+mn-cs"/>
        <a:sym typeface="Times Roman"/>
      </a:defRPr>
    </a:lvl2pPr>
    <a:lvl3pPr indent="228600" defTabSz="914400" latinLnBrk="0">
      <a:spcBef>
        <a:spcPts val="400"/>
      </a:spcBef>
      <a:defRPr sz="1200">
        <a:latin typeface="+mn-lt"/>
        <a:ea typeface="+mn-ea"/>
        <a:cs typeface="+mn-cs"/>
        <a:sym typeface="Times Roman"/>
      </a:defRPr>
    </a:lvl3pPr>
    <a:lvl4pPr indent="342900" defTabSz="914400" latinLnBrk="0">
      <a:spcBef>
        <a:spcPts val="400"/>
      </a:spcBef>
      <a:defRPr sz="1200">
        <a:latin typeface="+mn-lt"/>
        <a:ea typeface="+mn-ea"/>
        <a:cs typeface="+mn-cs"/>
        <a:sym typeface="Times Roman"/>
      </a:defRPr>
    </a:lvl4pPr>
    <a:lvl5pPr indent="457200" defTabSz="914400" latinLnBrk="0">
      <a:spcBef>
        <a:spcPts val="400"/>
      </a:spcBef>
      <a:defRPr sz="1200">
        <a:latin typeface="+mn-lt"/>
        <a:ea typeface="+mn-ea"/>
        <a:cs typeface="+mn-cs"/>
        <a:sym typeface="Times Roman"/>
      </a:defRPr>
    </a:lvl5pPr>
    <a:lvl6pPr indent="571500" defTabSz="914400" latinLnBrk="0">
      <a:spcBef>
        <a:spcPts val="400"/>
      </a:spcBef>
      <a:defRPr sz="1200">
        <a:latin typeface="+mn-lt"/>
        <a:ea typeface="+mn-ea"/>
        <a:cs typeface="+mn-cs"/>
        <a:sym typeface="Times Roman"/>
      </a:defRPr>
    </a:lvl6pPr>
    <a:lvl7pPr indent="685800" defTabSz="914400" latinLnBrk="0">
      <a:spcBef>
        <a:spcPts val="400"/>
      </a:spcBef>
      <a:defRPr sz="1200">
        <a:latin typeface="+mn-lt"/>
        <a:ea typeface="+mn-ea"/>
        <a:cs typeface="+mn-cs"/>
        <a:sym typeface="Times Roman"/>
      </a:defRPr>
    </a:lvl7pPr>
    <a:lvl8pPr indent="800100" defTabSz="914400" latinLnBrk="0">
      <a:spcBef>
        <a:spcPts val="400"/>
      </a:spcBef>
      <a:defRPr sz="1200">
        <a:latin typeface="+mn-lt"/>
        <a:ea typeface="+mn-ea"/>
        <a:cs typeface="+mn-cs"/>
        <a:sym typeface="Times Roman"/>
      </a:defRPr>
    </a:lvl8pPr>
    <a:lvl9pPr indent="914400" defTabSz="914400" latinLnBrk="0">
      <a:spcBef>
        <a:spcPts val="400"/>
      </a:spcBef>
      <a:defRPr sz="1200">
        <a:latin typeface="+mn-lt"/>
        <a:ea typeface="+mn-ea"/>
        <a:cs typeface="+mn-cs"/>
        <a:sym typeface="Times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6" name="Shape 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 sz="1200"/>
            </a:lvl1pPr>
          </a:lstStyle>
          <a:p>
            <a:r>
              <a:t>Replace this with your course title and your name/contact details.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9" name="Shape 12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defRPr sz="1200"/>
            </a:pPr>
            <a:r>
              <a:t>Here, I start discussing objects and classes. I talk to the students </a:t>
            </a:r>
          </a:p>
          <a:p>
            <a:pPr defTabSz="914400">
              <a:defRPr sz="1200"/>
            </a:pPr>
            <a:r>
              <a:t>about it for a while, then I do an extensive demo of the shapes example in </a:t>
            </a:r>
          </a:p>
          <a:p>
            <a:pPr defTabSz="914400">
              <a:defRPr sz="1200"/>
            </a:pPr>
            <a:r>
              <a:t>BlueJ. All important points of this lecture are encountered and pointed</a:t>
            </a:r>
          </a:p>
          <a:p>
            <a:pPr defTabSz="914400">
              <a:defRPr sz="1200"/>
            </a:pPr>
            <a:r>
              <a:t>out during this demo.</a:t>
            </a:r>
          </a:p>
          <a:p>
            <a:pPr defTabSz="914400">
              <a:defRPr sz="1200"/>
            </a:pPr>
            <a:r>
              <a:t>All following slides serve only as summary, or reminder. No new material</a:t>
            </a:r>
          </a:p>
          <a:p>
            <a:pPr defTabSz="914400">
              <a:defRPr sz="1200"/>
            </a:pPr>
            <a:r>
              <a:t>is introduced after the demo.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>
            <a:extLst>
              <a:ext uri="{FF2B5EF4-FFF2-40B4-BE49-F238E27FC236}">
                <a16:creationId xmlns:a16="http://schemas.microsoft.com/office/drawing/2014/main" id="{B96DA8DB-698C-E8BB-CD36-B364A96646CF}"/>
              </a:ext>
            </a:extLst>
          </p:cNvPr>
          <p:cNvSpPr/>
          <p:nvPr userDrawn="1"/>
        </p:nvSpPr>
        <p:spPr>
          <a:xfrm>
            <a:off x="728723" y="877418"/>
            <a:ext cx="10734555" cy="5103164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863600" y="2286000"/>
            <a:ext cx="10464801" cy="1143001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16" name="Subtitle"/>
          <p:cNvSpPr txBox="1">
            <a:spLocks noGrp="1"/>
          </p:cNvSpPr>
          <p:nvPr>
            <p:ph type="body" sz="quarter" idx="22"/>
          </p:nvPr>
        </p:nvSpPr>
        <p:spPr>
          <a:xfrm>
            <a:off x="957115" y="3465604"/>
            <a:ext cx="10134430" cy="84638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2F4468"/>
                </a:solidFill>
              </a:defRPr>
            </a:lvl1pPr>
          </a:lstStyle>
          <a:p>
            <a:r>
              <a:t>Subtitle</a:t>
            </a:r>
          </a:p>
        </p:txBody>
      </p:sp>
      <p:sp>
        <p:nvSpPr>
          <p:cNvPr id="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1544" y="6360984"/>
            <a:ext cx="495649" cy="49244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400"/>
            </a:lvl1pPr>
            <a:lvl2pPr>
              <a:defRPr sz="40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729736" y="395556"/>
            <a:ext cx="10747254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"/>
          <p:cNvSpPr/>
          <p:nvPr/>
        </p:nvSpPr>
        <p:spPr>
          <a:xfrm>
            <a:off x="736086" y="361950"/>
            <a:ext cx="10734555" cy="121021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729736" y="395556"/>
            <a:ext cx="10747254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Objects First with Java - A Practical Introduction using BlueJ, © David J. Barnes, Michael Kölling"/>
          <p:cNvSpPr txBox="1"/>
          <p:nvPr/>
        </p:nvSpPr>
        <p:spPr>
          <a:xfrm>
            <a:off x="2077269" y="6495551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"/>
          <p:cNvSpPr/>
          <p:nvPr/>
        </p:nvSpPr>
        <p:spPr>
          <a:xfrm>
            <a:off x="736086" y="2635906"/>
            <a:ext cx="10734555" cy="121021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729736" y="2669512"/>
            <a:ext cx="10747254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Objects First with Java - A Practical Introduction using BlueJ, © David J. Barnes, Michael Kölling"/>
          <p:cNvSpPr txBox="1"/>
          <p:nvPr/>
        </p:nvSpPr>
        <p:spPr>
          <a:xfrm>
            <a:off x="2069906" y="6493542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74400" y="6450914"/>
            <a:ext cx="543739" cy="553996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000000"/>
                </a:solidFill>
                <a:latin typeface="+mn-lt"/>
                <a:ea typeface="+mn-ea"/>
                <a:cs typeface="+mn-cs"/>
                <a:sym typeface="Times Roma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736086" y="361950"/>
            <a:ext cx="10734555" cy="1210213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3" name="Rectangle"/>
          <p:cNvSpPr/>
          <p:nvPr/>
        </p:nvSpPr>
        <p:spPr>
          <a:xfrm>
            <a:off x="736086" y="1770173"/>
            <a:ext cx="10734555" cy="4666764"/>
          </a:xfrm>
          <a:prstGeom prst="rect">
            <a:avLst/>
          </a:prstGeom>
          <a:solidFill>
            <a:srgbClr val="FFFFFF">
              <a:alpha val="89711"/>
            </a:srgbClr>
          </a:solidFill>
          <a:ln w="25400">
            <a:solidFill>
              <a:srgbClr val="232A37">
                <a:alpha val="89711"/>
              </a:srgbClr>
            </a:solidFill>
          </a:ln>
          <a:effectLst>
            <a:outerShdw blurRad="190500" dist="92197" dir="3028767" rotWithShape="0">
              <a:srgbClr val="000000">
                <a:alpha val="47650"/>
              </a:srgbClr>
            </a:outerShdw>
          </a:effectLst>
        </p:spPr>
        <p:txBody>
          <a:bodyPr tIns="45720" bIns="45720"/>
          <a:lstStyle/>
          <a:p>
            <a:endParaRPr sz="120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34734" cy="430885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>
            <a:spAutoFit/>
          </a:bodyPr>
          <a:lstStyle>
            <a:lvl1pPr>
              <a:defRPr sz="16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729736" y="395556"/>
            <a:ext cx="10747254" cy="11430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1027670" y="1931087"/>
            <a:ext cx="10248026" cy="4344937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2pPr marL="1110342" indent="-653142">
              <a:defRPr sz="6400"/>
            </a:lvl2pPr>
            <a:lvl3pPr marL="1524000" indent="-609600">
              <a:defRPr sz="6400"/>
            </a:lvl3pPr>
            <a:lvl4pPr marL="2103120" indent="-731520">
              <a:defRPr sz="6400"/>
            </a:lvl4pPr>
            <a:lvl5pPr marL="2560320" indent="-731520">
              <a:defRPr sz="6400"/>
            </a:lvl5pPr>
          </a:lstStyle>
          <a:p>
            <a:r>
              <a:rPr lang="en-GB" dirty="0"/>
              <a:t>Body Level One</a:t>
            </a:r>
          </a:p>
          <a:p>
            <a:pPr lvl="1"/>
            <a:r>
              <a:rPr lang="en-GB" dirty="0"/>
              <a:t>Body Level Two</a:t>
            </a:r>
          </a:p>
          <a:p>
            <a:pPr lvl="2"/>
            <a:r>
              <a:rPr lang="en-GB" dirty="0"/>
              <a:t>Body Level Three</a:t>
            </a:r>
          </a:p>
          <a:p>
            <a:pPr lvl="3"/>
            <a:r>
              <a:rPr lang="en-GB" dirty="0"/>
              <a:t>Body Level Four</a:t>
            </a:r>
          </a:p>
          <a:p>
            <a:pPr lvl="4"/>
            <a:r>
              <a:rPr lang="en-GB" dirty="0"/>
              <a:t>Body Level Five </a:t>
            </a:r>
            <a:r>
              <a:rPr dirty="0"/>
              <a:t>Five</a:t>
            </a:r>
          </a:p>
        </p:txBody>
      </p:sp>
      <p:sp>
        <p:nvSpPr>
          <p:cNvPr id="7" name="Objects First with Java - A Practical Introduction using BlueJ, © David J. Barnes, Michael Kölling"/>
          <p:cNvSpPr txBox="1"/>
          <p:nvPr/>
        </p:nvSpPr>
        <p:spPr>
          <a:xfrm>
            <a:off x="2069906" y="6493542"/>
            <a:ext cx="8052188" cy="33855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 algn="r" defTabSz="457200">
              <a:defRPr sz="3200" b="0">
                <a:solidFill>
                  <a:srgbClr val="FFFFFF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1600" dirty="0"/>
              <a:t>Objects First with Java - A Practical Introduction using BlueJ, © David J. Barnes, Michael Kölling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 spd="med"/>
  <p:txStyles>
    <p:titleStyle>
      <a:lvl1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2286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4572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6858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914400" algn="ct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solidFill>
            <a:srgbClr val="2F4468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342900" marR="0" indent="-342900" algn="l" defTabSz="914400" latinLnBrk="0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4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1pPr>
      <a:lvl2pPr marL="667430" marR="0" indent="-438830" algn="l" defTabSz="914400" latinLnBrk="0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60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2pPr>
      <a:lvl3pPr marL="866775" marR="0" indent="-409575" algn="l" defTabSz="914400" latinLnBrk="0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•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3pPr>
      <a:lvl4pPr marL="1177290" marR="0" indent="-491490" algn="l" defTabSz="914400" latinLnBrk="0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–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4pPr>
      <a:lvl5pPr marL="1405890" marR="0" indent="-491490" algn="l" defTabSz="914400" latinLnBrk="0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28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5pPr>
      <a:lvl6pPr marL="1634490" marR="0" indent="-491490" algn="l" defTabSz="914400" latinLnBrk="0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6pPr>
      <a:lvl7pPr marL="1863090" marR="0" indent="-491490" algn="l" defTabSz="914400" latinLnBrk="0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7pPr>
      <a:lvl8pPr marL="2091690" marR="0" indent="-491490" algn="l" defTabSz="914400" latinLnBrk="0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8pPr>
      <a:lvl9pPr marL="2320290" marR="0" indent="-491490" algn="l" defTabSz="914400" latinLnBrk="0">
        <a:lnSpc>
          <a:spcPct val="100000"/>
        </a:lnSpc>
        <a:spcBef>
          <a:spcPts val="750"/>
        </a:spcBef>
        <a:spcAft>
          <a:spcPts val="0"/>
        </a:spcAft>
        <a:buClr>
          <a:srgbClr val="264D8B"/>
        </a:buClr>
        <a:buSzPct val="100000"/>
        <a:buFont typeface="Times Roman"/>
        <a:buChar char="»"/>
        <a:tabLst/>
        <a:defRPr sz="4300" b="0" i="0" u="none" strike="noStrike" cap="none" spc="0" baseline="0">
          <a:solidFill>
            <a:srgbClr val="1A3170"/>
          </a:solidFill>
          <a:uFillTx/>
          <a:latin typeface="Tw Cen MT"/>
          <a:ea typeface="Tw Cen MT"/>
          <a:cs typeface="Tw Cen MT"/>
          <a:sym typeface="Tw Cen MT"/>
        </a:defRPr>
      </a:lvl9pPr>
    </p:bodyStyle>
    <p:otherStyle>
      <a:lvl1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2286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4572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6858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9144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11430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13716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16002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18288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 Box 16"/>
          <p:cNvSpPr txBox="1"/>
          <p:nvPr/>
        </p:nvSpPr>
        <p:spPr>
          <a:xfrm>
            <a:off x="10045383" y="6537326"/>
            <a:ext cx="420308" cy="27699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45720" bIns="45720">
            <a:spAutoFit/>
          </a:bodyPr>
          <a:lstStyle/>
          <a:p>
            <a:r>
              <a:rPr sz="1200"/>
              <a:t>7.0</a:t>
            </a:r>
          </a:p>
        </p:txBody>
      </p:sp>
      <p:sp>
        <p:nvSpPr>
          <p:cNvPr id="72" name="Rectangle 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/>
              <a:t>Objects First with </a:t>
            </a:r>
            <a:r>
              <a:rPr sz="6500" dirty="0">
                <a:latin typeface="Linux Biolinum"/>
                <a:ea typeface="Linux Biolinum"/>
                <a:cs typeface="Linux Biolinum"/>
                <a:sym typeface="Linux Biolinum"/>
              </a:rPr>
              <a:t>JAVA</a:t>
            </a:r>
          </a:p>
        </p:txBody>
      </p:sp>
      <p:sp>
        <p:nvSpPr>
          <p:cNvPr id="73" name="A Practical Introduction using BlueJ"/>
          <p:cNvSpPr txBox="1">
            <a:spLocks noGrp="1"/>
          </p:cNvSpPr>
          <p:nvPr>
            <p:ph type="body" sz="quarter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Practical Introduction using BlueJ</a:t>
            </a:r>
          </a:p>
        </p:txBody>
      </p:sp>
      <p:sp>
        <p:nvSpPr>
          <p:cNvPr id="74" name="DAVID J. BARNES • MICHAEL KÖLLING"/>
          <p:cNvSpPr txBox="1"/>
          <p:nvPr/>
        </p:nvSpPr>
        <p:spPr>
          <a:xfrm>
            <a:off x="3046012" y="1001963"/>
            <a:ext cx="6178294" cy="546303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tIns="45720" bIns="45720">
            <a:spAutoFit/>
          </a:bodyPr>
          <a:lstStyle>
            <a:lvl1pPr>
              <a:defRPr sz="5900" b="0"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2950"/>
              <a:t>DAVID J. BARNES • MICHAEL KÖLLING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127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Demo of figures project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132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Fundamental concepts</a:t>
            </a:r>
          </a:p>
        </p:txBody>
      </p:sp>
      <p:sp>
        <p:nvSpPr>
          <p:cNvPr id="133" name="Rectangle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object</a:t>
            </a:r>
          </a:p>
          <a:p>
            <a:r>
              <a:rPr dirty="0"/>
              <a:t>class</a:t>
            </a:r>
          </a:p>
          <a:p>
            <a:r>
              <a:rPr dirty="0"/>
              <a:t>method</a:t>
            </a:r>
          </a:p>
          <a:p>
            <a:r>
              <a:rPr dirty="0"/>
              <a:t>parameter</a:t>
            </a:r>
          </a:p>
          <a:p>
            <a:r>
              <a:rPr dirty="0"/>
              <a:t>data type</a:t>
            </a:r>
          </a:p>
        </p:txBody>
      </p:sp>
      <p:grpSp>
        <p:nvGrpSpPr>
          <p:cNvPr id="136" name="Group"/>
          <p:cNvGrpSpPr/>
          <p:nvPr/>
        </p:nvGrpSpPr>
        <p:grpSpPr>
          <a:xfrm>
            <a:off x="6317298" y="2323121"/>
            <a:ext cx="3887790" cy="3384552"/>
            <a:chOff x="99981" y="0"/>
            <a:chExt cx="7775578" cy="6769101"/>
          </a:xfrm>
        </p:grpSpPr>
        <p:sp>
          <p:nvSpPr>
            <p:cNvPr id="134" name="Star"/>
            <p:cNvSpPr/>
            <p:nvPr/>
          </p:nvSpPr>
          <p:spPr>
            <a:xfrm>
              <a:off x="99981" y="0"/>
              <a:ext cx="7775578" cy="6769101"/>
            </a:xfrm>
            <a:prstGeom prst="star7">
              <a:avLst>
                <a:gd name="adj" fmla="val 34601"/>
                <a:gd name="hf" fmla="val 102572"/>
                <a:gd name="vf" fmla="val 105210"/>
              </a:avLst>
            </a:prstGeom>
            <a:solidFill>
              <a:srgbClr val="FFFFFF"/>
            </a:solidFill>
            <a:ln w="508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ctr"/>
              <a:endParaRPr sz="1200"/>
            </a:p>
          </p:txBody>
        </p:sp>
        <p:sp>
          <p:nvSpPr>
            <p:cNvPr id="135" name="It is vital to understand these concepts as soon as possible."/>
            <p:cNvSpPr txBox="1"/>
            <p:nvPr/>
          </p:nvSpPr>
          <p:spPr>
            <a:xfrm>
              <a:off x="1931177" y="1350235"/>
              <a:ext cx="4113187" cy="3877982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>
              <a:lvl1pPr algn="ctr"/>
            </a:lstStyle>
            <a:p>
              <a:r>
                <a:rPr dirty="0">
                  <a:latin typeface="Tw Cen MT" panose="020B0602020104020603" pitchFamily="34" charset="77"/>
                </a:rPr>
                <a:t>It is vital to understand these concepts as soon as possible.</a:t>
              </a:r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139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Classes and Objects</a:t>
            </a:r>
          </a:p>
        </p:txBody>
      </p:sp>
      <p:sp>
        <p:nvSpPr>
          <p:cNvPr id="140" name="Rectangle 3"/>
          <p:cNvSpPr txBox="1">
            <a:spLocks noGrp="1"/>
          </p:cNvSpPr>
          <p:nvPr>
            <p:ph type="body" idx="1"/>
          </p:nvPr>
        </p:nvSpPr>
        <p:spPr>
          <a:xfrm>
            <a:off x="1027670" y="1905687"/>
            <a:ext cx="10248026" cy="4344937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sz="5800" dirty="0"/>
              <a:t>A class</a:t>
            </a:r>
          </a:p>
          <a:p>
            <a:pPr lvl="1"/>
            <a:r>
              <a:rPr dirty="0"/>
              <a:t>represents all similar objects of a kind (example: “car”)</a:t>
            </a:r>
          </a:p>
          <a:p>
            <a:r>
              <a:rPr sz="5800" dirty="0"/>
              <a:t>objects</a:t>
            </a:r>
          </a:p>
          <a:p>
            <a:pPr lvl="1"/>
            <a:r>
              <a:rPr dirty="0"/>
              <a:t>represent ‘things’ from the real world, or from some problem domain;</a:t>
            </a:r>
          </a:p>
          <a:p>
            <a:pPr lvl="1"/>
            <a:r>
              <a:rPr dirty="0"/>
              <a:t>example: “that red car in the parking lot”.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143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Methods and Parameters</a:t>
            </a:r>
          </a:p>
        </p:txBody>
      </p:sp>
      <p:sp>
        <p:nvSpPr>
          <p:cNvPr id="144" name="Rectangle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Objects have operations which can be invoked (Java calls them </a:t>
            </a:r>
            <a:r>
              <a:rPr i="1"/>
              <a:t>methods</a:t>
            </a:r>
            <a:r>
              <a:t>).</a:t>
            </a:r>
          </a:p>
          <a:p>
            <a:r>
              <a:t>Methods may have parameters to receive additional information needed to execute.</a:t>
            </a:r>
          </a:p>
          <a:p>
            <a:pPr lvl="1"/>
            <a:r>
              <a:t>Parameters introduce variation into the effect of method calls.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sp>
        <p:nvSpPr>
          <p:cNvPr id="147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Other observations</a:t>
            </a:r>
          </a:p>
        </p:txBody>
      </p:sp>
      <p:sp>
        <p:nvSpPr>
          <p:cNvPr id="148" name="Rectangle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marL="336042" indent="-336042" defTabSz="896112">
              <a:defRPr sz="8428"/>
            </a:pPr>
            <a:r>
              <a:t>Many distinct </a:t>
            </a:r>
            <a:r>
              <a:rPr b="1" i="1"/>
              <a:t>instances</a:t>
            </a:r>
            <a:r>
              <a:t> can be created from a single class.</a:t>
            </a:r>
          </a:p>
          <a:p>
            <a:pPr marL="336042" indent="-336042" defTabSz="896112">
              <a:defRPr sz="8428"/>
            </a:pPr>
            <a:r>
              <a:t>An object has </a:t>
            </a:r>
            <a:r>
              <a:rPr b="1" i="1"/>
              <a:t>attributes</a:t>
            </a:r>
            <a:r>
              <a:t>: values stored in </a:t>
            </a:r>
            <a:r>
              <a:rPr b="1" i="1"/>
              <a:t>fields</a:t>
            </a:r>
            <a:r>
              <a:t>.</a:t>
            </a:r>
          </a:p>
          <a:p>
            <a:pPr marL="336042" indent="-336042" defTabSz="896112">
              <a:defRPr sz="8428"/>
            </a:pPr>
            <a:r>
              <a:t>The class defines what fields an object has, but each object stores its own set of values (the </a:t>
            </a:r>
            <a:r>
              <a:rPr b="1" i="1"/>
              <a:t>state</a:t>
            </a:r>
            <a:r>
              <a:t> of the object).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sp>
        <p:nvSpPr>
          <p:cNvPr id="151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State</a:t>
            </a:r>
          </a:p>
        </p:txBody>
      </p:sp>
      <p:pic>
        <p:nvPicPr>
          <p:cNvPr id="152" name="Picture 1" descr="Picture 1"/>
          <p:cNvPicPr>
            <a:picLocks noChangeAspect="1"/>
          </p:cNvPicPr>
          <p:nvPr/>
        </p:nvPicPr>
        <p:blipFill>
          <a:blip r:embed="rId2"/>
          <a:srcRect l="1236" t="1547" r="1235" b="1931"/>
          <a:stretch>
            <a:fillRect/>
          </a:stretch>
        </p:blipFill>
        <p:spPr>
          <a:xfrm>
            <a:off x="3027582" y="2160455"/>
            <a:ext cx="6151563" cy="3886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692" y="0"/>
                  <a:pt x="572" y="2"/>
                  <a:pt x="396" y="172"/>
                </a:cubicBezTo>
                <a:cubicBezTo>
                  <a:pt x="298" y="266"/>
                  <a:pt x="168" y="470"/>
                  <a:pt x="109" y="625"/>
                </a:cubicBezTo>
                <a:cubicBezTo>
                  <a:pt x="2" y="902"/>
                  <a:pt x="0" y="1080"/>
                  <a:pt x="0" y="10800"/>
                </a:cubicBezTo>
                <a:cubicBezTo>
                  <a:pt x="0" y="20520"/>
                  <a:pt x="2" y="20698"/>
                  <a:pt x="109" y="20975"/>
                </a:cubicBezTo>
                <a:cubicBezTo>
                  <a:pt x="168" y="21130"/>
                  <a:pt x="298" y="21334"/>
                  <a:pt x="396" y="21428"/>
                </a:cubicBezTo>
                <a:cubicBezTo>
                  <a:pt x="572" y="21598"/>
                  <a:pt x="692" y="21600"/>
                  <a:pt x="10800" y="21600"/>
                </a:cubicBezTo>
                <a:cubicBezTo>
                  <a:pt x="20908" y="21600"/>
                  <a:pt x="21028" y="21598"/>
                  <a:pt x="21204" y="21428"/>
                </a:cubicBezTo>
                <a:cubicBezTo>
                  <a:pt x="21302" y="21334"/>
                  <a:pt x="21432" y="21130"/>
                  <a:pt x="21491" y="20975"/>
                </a:cubicBezTo>
                <a:cubicBezTo>
                  <a:pt x="21598" y="20698"/>
                  <a:pt x="21600" y="20520"/>
                  <a:pt x="21600" y="10800"/>
                </a:cubicBezTo>
                <a:cubicBezTo>
                  <a:pt x="21600" y="1080"/>
                  <a:pt x="21598" y="902"/>
                  <a:pt x="21491" y="625"/>
                </a:cubicBezTo>
                <a:cubicBezTo>
                  <a:pt x="21432" y="470"/>
                  <a:pt x="21302" y="266"/>
                  <a:pt x="21204" y="172"/>
                </a:cubicBezTo>
                <a:cubicBezTo>
                  <a:pt x="21028" y="2"/>
                  <a:pt x="20908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155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Two Circle objects</a:t>
            </a:r>
          </a:p>
        </p:txBody>
      </p:sp>
      <p:pic>
        <p:nvPicPr>
          <p:cNvPr id="156" name="Picture 9" descr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119" y="1800882"/>
            <a:ext cx="5478298" cy="46053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sp>
        <p:nvSpPr>
          <p:cNvPr id="159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Source code</a:t>
            </a:r>
          </a:p>
        </p:txBody>
      </p:sp>
      <p:sp>
        <p:nvSpPr>
          <p:cNvPr id="160" name="Rectangle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pPr marL="332613" indent="-332613" defTabSz="886968">
              <a:spcBef>
                <a:spcPts val="700"/>
              </a:spcBef>
              <a:defRPr sz="8342"/>
            </a:pPr>
            <a:r>
              <a:t>Each class has source code associated with it that defines its details (attributes and methods).</a:t>
            </a:r>
          </a:p>
          <a:p>
            <a:pPr marL="332613" indent="-332613" defTabSz="886968">
              <a:spcBef>
                <a:spcPts val="700"/>
              </a:spcBef>
              <a:defRPr sz="8342"/>
            </a:pPr>
            <a:r>
              <a:t>The source code is written to obey the rules of a particular programming language.</a:t>
            </a:r>
          </a:p>
          <a:p>
            <a:pPr marL="332613" indent="-332613" defTabSz="886968">
              <a:spcBef>
                <a:spcPts val="700"/>
              </a:spcBef>
              <a:defRPr sz="8342"/>
            </a:pPr>
            <a:r>
              <a:t>We will explore this in detail in the next chapter.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163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Return values</a:t>
            </a:r>
          </a:p>
        </p:txBody>
      </p:sp>
      <p:sp>
        <p:nvSpPr>
          <p:cNvPr id="164" name="Rectangle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/>
          <a:p>
            <a:r>
              <a:t>All the methods in the </a:t>
            </a:r>
            <a:r>
              <a:rPr i="1"/>
              <a:t>figures</a:t>
            </a:r>
            <a:r>
              <a:t> project have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void</a:t>
            </a:r>
            <a:r>
              <a:t> return types; but …</a:t>
            </a:r>
          </a:p>
          <a:p>
            <a:r>
              <a:t>… methods may return a result via a return value.</a:t>
            </a:r>
          </a:p>
          <a:p>
            <a:r>
              <a:t>Such methods have a non-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void</a:t>
            </a:r>
            <a:r>
              <a:t> return type.</a:t>
            </a:r>
          </a:p>
          <a:p>
            <a:r>
              <a:t>More on this in the next chapter.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sp>
        <p:nvSpPr>
          <p:cNvPr id="16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</a:t>
            </a:r>
          </a:p>
        </p:txBody>
      </p:sp>
      <p:sp>
        <p:nvSpPr>
          <p:cNvPr id="168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pPr marL="277749" indent="-277749" defTabSz="740664">
              <a:spcBef>
                <a:spcPts val="600"/>
              </a:spcBef>
              <a:defRPr sz="6966"/>
            </a:pPr>
            <a:r>
              <a:t>Classes model concepts.</a:t>
            </a:r>
          </a:p>
          <a:p>
            <a:pPr marL="277749" indent="-277749" defTabSz="740664">
              <a:spcBef>
                <a:spcPts val="600"/>
              </a:spcBef>
              <a:defRPr sz="6966"/>
            </a:pPr>
            <a:r>
              <a:t>Source code realises those concepts.</a:t>
            </a:r>
          </a:p>
          <a:p>
            <a:pPr marL="277749" indent="-277749" defTabSz="740664">
              <a:spcBef>
                <a:spcPts val="600"/>
              </a:spcBef>
              <a:defRPr sz="6966"/>
            </a:pPr>
            <a:r>
              <a:t>Source code defines:</a:t>
            </a:r>
          </a:p>
          <a:p>
            <a:pPr marL="449689" lvl="1" indent="-264523" defTabSz="740664">
              <a:spcBef>
                <a:spcPts val="600"/>
              </a:spcBef>
              <a:defRPr sz="5184"/>
            </a:pPr>
            <a:r>
              <a:t>What objects can do (methods).</a:t>
            </a:r>
          </a:p>
          <a:p>
            <a:pPr marL="449689" lvl="1" indent="-264523" defTabSz="740664">
              <a:spcBef>
                <a:spcPts val="600"/>
              </a:spcBef>
              <a:defRPr sz="5184"/>
            </a:pPr>
            <a:r>
              <a:t>What data they store (attributes).</a:t>
            </a:r>
          </a:p>
          <a:p>
            <a:pPr marL="277749" indent="-277749" defTabSz="740664">
              <a:spcBef>
                <a:spcPts val="600"/>
              </a:spcBef>
              <a:defRPr sz="6966"/>
            </a:pPr>
            <a:r>
              <a:t>Objects come into existence with pre-defined attribute values.</a:t>
            </a:r>
          </a:p>
          <a:p>
            <a:pPr marL="277749" indent="-277749" defTabSz="740664">
              <a:spcBef>
                <a:spcPts val="600"/>
              </a:spcBef>
              <a:defRPr sz="6966"/>
            </a:pPr>
            <a:r>
              <a:t>The methods determine what objects do with their data.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298480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79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Course Contents</a:t>
            </a:r>
          </a:p>
        </p:txBody>
      </p:sp>
      <p:sp>
        <p:nvSpPr>
          <p:cNvPr id="80" name="Rectangle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Introduction to object-oriented programming…</a:t>
            </a:r>
          </a:p>
          <a:p>
            <a:r>
              <a:t>…with a strong software engineering foundation…</a:t>
            </a:r>
          </a:p>
          <a:p>
            <a:r>
              <a:t>…aimed at producing and maintaining large, high-quality software systems.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20</a:t>
            </a:fld>
            <a:endParaRPr/>
          </a:p>
        </p:txBody>
      </p:sp>
      <p:sp>
        <p:nvSpPr>
          <p:cNvPr id="17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</a:t>
            </a:r>
          </a:p>
        </p:txBody>
      </p:sp>
      <p:sp>
        <p:nvSpPr>
          <p:cNvPr id="172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pPr marL="294894" indent="-294894" defTabSz="786384">
              <a:spcBef>
                <a:spcPts val="650"/>
              </a:spcBef>
              <a:defRPr sz="7396"/>
            </a:pPr>
            <a:r>
              <a:t>When a method is called an object:</a:t>
            </a:r>
          </a:p>
          <a:p>
            <a:pPr marL="477447" lvl="1" indent="-280851" defTabSz="786384">
              <a:spcBef>
                <a:spcPts val="650"/>
              </a:spcBef>
              <a:defRPr sz="5504"/>
            </a:pPr>
            <a:r>
              <a:t>Alters its state, and/or</a:t>
            </a:r>
          </a:p>
          <a:p>
            <a:pPr marL="477447" lvl="1" indent="-280851" defTabSz="786384">
              <a:spcBef>
                <a:spcPts val="650"/>
              </a:spcBef>
              <a:defRPr sz="5504"/>
            </a:pPr>
            <a:r>
              <a:t>Uses its data to decide what to do.</a:t>
            </a:r>
          </a:p>
          <a:p>
            <a:pPr marL="294894" indent="-294894" defTabSz="786384">
              <a:spcBef>
                <a:spcPts val="650"/>
              </a:spcBef>
              <a:defRPr sz="7396"/>
            </a:pPr>
            <a:r>
              <a:t>Some methods take parameters that affect their actions.</a:t>
            </a:r>
          </a:p>
          <a:p>
            <a:pPr marL="294894" indent="-294894" defTabSz="786384">
              <a:spcBef>
                <a:spcPts val="650"/>
              </a:spcBef>
              <a:defRPr sz="7396"/>
            </a:pPr>
            <a:r>
              <a:t>Methods without parameters typically use their state to decide what to do.</a:t>
            </a:r>
          </a:p>
          <a:p>
            <a:pPr marL="294894" indent="-294894" defTabSz="786384">
              <a:spcBef>
                <a:spcPts val="650"/>
              </a:spcBef>
              <a:defRPr sz="7396"/>
            </a:pPr>
            <a:r>
              <a:t>Some methods return a value.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412292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21</a:t>
            </a:fld>
            <a:endParaRPr/>
          </a:p>
        </p:txBody>
      </p:sp>
      <p:sp>
        <p:nvSpPr>
          <p:cNvPr id="17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Review</a:t>
            </a:r>
          </a:p>
        </p:txBody>
      </p:sp>
      <p:sp>
        <p:nvSpPr>
          <p:cNvPr id="176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Most programs contain multiple classes.</a:t>
            </a:r>
          </a:p>
          <a:p>
            <a:r>
              <a:t>At runtime, objects interact with each other to realize the overall purpose of the program.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552938" y="6512059"/>
            <a:ext cx="284052" cy="40010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83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Terminology</a:t>
            </a:r>
          </a:p>
        </p:txBody>
      </p:sp>
      <p:sp>
        <p:nvSpPr>
          <p:cNvPr id="84" name="Rectangle 3"/>
          <p:cNvSpPr txBox="1">
            <a:spLocks noGrp="1"/>
          </p:cNvSpPr>
          <p:nvPr>
            <p:ph type="body" idx="1"/>
          </p:nvPr>
        </p:nvSpPr>
        <p:spPr>
          <a:xfrm>
            <a:off x="7315200" y="3524806"/>
            <a:ext cx="1676401" cy="519114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lvl1pPr marL="651509" indent="-651509" defTabSz="1737360">
              <a:spcBef>
                <a:spcPts val="1200"/>
              </a:spcBef>
              <a:buSzTx/>
              <a:buNone/>
              <a:defRPr sz="6175"/>
            </a:lvl1pPr>
          </a:lstStyle>
          <a:p>
            <a:r>
              <a:t>interface</a:t>
            </a:r>
          </a:p>
        </p:txBody>
      </p:sp>
      <p:sp>
        <p:nvSpPr>
          <p:cNvPr id="85" name="Rectangle 4"/>
          <p:cNvSpPr txBox="1"/>
          <p:nvPr/>
        </p:nvSpPr>
        <p:spPr>
          <a:xfrm>
            <a:off x="5151120" y="3917157"/>
            <a:ext cx="23469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javadoc</a:t>
            </a:r>
          </a:p>
        </p:txBody>
      </p:sp>
      <p:sp>
        <p:nvSpPr>
          <p:cNvPr id="86" name="Rectangle 5"/>
          <p:cNvSpPr txBox="1"/>
          <p:nvPr/>
        </p:nvSpPr>
        <p:spPr>
          <a:xfrm>
            <a:off x="8000374" y="2569293"/>
            <a:ext cx="24993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encapsulation</a:t>
            </a:r>
          </a:p>
        </p:txBody>
      </p:sp>
      <p:sp>
        <p:nvSpPr>
          <p:cNvPr id="87" name="Rectangle 6"/>
          <p:cNvSpPr txBox="1"/>
          <p:nvPr/>
        </p:nvSpPr>
        <p:spPr>
          <a:xfrm>
            <a:off x="9357361" y="3176905"/>
            <a:ext cx="1765497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 dirty="0"/>
              <a:t>coupling</a:t>
            </a:r>
          </a:p>
        </p:txBody>
      </p:sp>
      <p:sp>
        <p:nvSpPr>
          <p:cNvPr id="88" name="Rectangle 7"/>
          <p:cNvSpPr txBox="1"/>
          <p:nvPr/>
        </p:nvSpPr>
        <p:spPr>
          <a:xfrm>
            <a:off x="3358525" y="3602471"/>
            <a:ext cx="23469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cohesion</a:t>
            </a:r>
          </a:p>
        </p:txBody>
      </p:sp>
      <p:sp>
        <p:nvSpPr>
          <p:cNvPr id="89" name="Rectangle 8"/>
          <p:cNvSpPr txBox="1"/>
          <p:nvPr/>
        </p:nvSpPr>
        <p:spPr>
          <a:xfrm>
            <a:off x="5425723" y="5519972"/>
            <a:ext cx="44805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polymorphic method call</a:t>
            </a:r>
          </a:p>
        </p:txBody>
      </p:sp>
      <p:sp>
        <p:nvSpPr>
          <p:cNvPr id="90" name="Rectangle 9"/>
          <p:cNvSpPr txBox="1"/>
          <p:nvPr/>
        </p:nvSpPr>
        <p:spPr>
          <a:xfrm>
            <a:off x="1632405" y="2065103"/>
            <a:ext cx="22707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inheritance</a:t>
            </a:r>
          </a:p>
        </p:txBody>
      </p:sp>
      <p:sp>
        <p:nvSpPr>
          <p:cNvPr id="91" name="Rectangle 10"/>
          <p:cNvSpPr txBox="1"/>
          <p:nvPr/>
        </p:nvSpPr>
        <p:spPr>
          <a:xfrm>
            <a:off x="7061419" y="4455177"/>
            <a:ext cx="15849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mutator</a:t>
            </a:r>
          </a:p>
        </p:txBody>
      </p:sp>
      <p:sp>
        <p:nvSpPr>
          <p:cNvPr id="92" name="Rectangle 11"/>
          <p:cNvSpPr txBox="1"/>
          <p:nvPr/>
        </p:nvSpPr>
        <p:spPr>
          <a:xfrm>
            <a:off x="2392963" y="4459447"/>
            <a:ext cx="30327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collection class</a:t>
            </a:r>
          </a:p>
        </p:txBody>
      </p:sp>
      <p:sp>
        <p:nvSpPr>
          <p:cNvPr id="93" name="Rectangle 12"/>
          <p:cNvSpPr txBox="1"/>
          <p:nvPr/>
        </p:nvSpPr>
        <p:spPr>
          <a:xfrm>
            <a:off x="5623843" y="2982516"/>
            <a:ext cx="20421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overriding</a:t>
            </a:r>
          </a:p>
        </p:txBody>
      </p:sp>
      <p:sp>
        <p:nvSpPr>
          <p:cNvPr id="94" name="Rectangle 13"/>
          <p:cNvSpPr txBox="1"/>
          <p:nvPr/>
        </p:nvSpPr>
        <p:spPr>
          <a:xfrm>
            <a:off x="3424802" y="2768521"/>
            <a:ext cx="1740809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iterator</a:t>
            </a:r>
          </a:p>
        </p:txBody>
      </p:sp>
      <p:sp>
        <p:nvSpPr>
          <p:cNvPr id="95" name="Rectangle 14"/>
          <p:cNvSpPr txBox="1"/>
          <p:nvPr/>
        </p:nvSpPr>
        <p:spPr>
          <a:xfrm>
            <a:off x="4464694" y="1961681"/>
            <a:ext cx="47853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responsibility-driven design</a:t>
            </a:r>
          </a:p>
        </p:txBody>
      </p:sp>
      <p:sp>
        <p:nvSpPr>
          <p:cNvPr id="96" name="Rectangle 9"/>
          <p:cNvSpPr txBox="1"/>
          <p:nvPr/>
        </p:nvSpPr>
        <p:spPr>
          <a:xfrm>
            <a:off x="1154042" y="3341339"/>
            <a:ext cx="22707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abstraction</a:t>
            </a:r>
          </a:p>
        </p:txBody>
      </p:sp>
      <p:sp>
        <p:nvSpPr>
          <p:cNvPr id="97" name="Rectangle 9"/>
          <p:cNvSpPr txBox="1"/>
          <p:nvPr/>
        </p:nvSpPr>
        <p:spPr>
          <a:xfrm>
            <a:off x="1376345" y="5139840"/>
            <a:ext cx="2270761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stream</a:t>
            </a:r>
          </a:p>
        </p:txBody>
      </p:sp>
      <p:sp>
        <p:nvSpPr>
          <p:cNvPr id="98" name="Rectangle 9"/>
          <p:cNvSpPr txBox="1"/>
          <p:nvPr/>
        </p:nvSpPr>
        <p:spPr>
          <a:xfrm>
            <a:off x="9250054" y="4810079"/>
            <a:ext cx="1740506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lambda</a:t>
            </a:r>
          </a:p>
        </p:txBody>
      </p:sp>
      <p:sp>
        <p:nvSpPr>
          <p:cNvPr id="99" name="Rectangle 9"/>
          <p:cNvSpPr txBox="1"/>
          <p:nvPr/>
        </p:nvSpPr>
        <p:spPr>
          <a:xfrm>
            <a:off x="3261400" y="5513410"/>
            <a:ext cx="1645880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instance</a:t>
            </a:r>
          </a:p>
        </p:txBody>
      </p:sp>
      <p:sp>
        <p:nvSpPr>
          <p:cNvPr id="100" name="Rectangle 9"/>
          <p:cNvSpPr txBox="1"/>
          <p:nvPr/>
        </p:nvSpPr>
        <p:spPr>
          <a:xfrm>
            <a:off x="9563804" y="3997453"/>
            <a:ext cx="1113007" cy="59247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>
            <a:lvl1pPr>
              <a:defRPr sz="6500" b="0">
                <a:solidFill>
                  <a:srgbClr val="1A3170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r>
              <a:rPr sz="3250"/>
              <a:t>class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298480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103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Goals</a:t>
            </a:r>
          </a:p>
        </p:txBody>
      </p:sp>
      <p:sp>
        <p:nvSpPr>
          <p:cNvPr id="104" name="Rectangle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/>
          </a:bodyPr>
          <a:lstStyle/>
          <a:p>
            <a:r>
              <a:t>Sound knowledge of programming principles</a:t>
            </a:r>
          </a:p>
          <a:p>
            <a:r>
              <a:t>Sound knowledge of object-orientation</a:t>
            </a:r>
          </a:p>
          <a:p>
            <a:r>
              <a:t>Able to critically assess the quality of a (small) software system</a:t>
            </a:r>
          </a:p>
          <a:p>
            <a:r>
              <a:t>Able to implement a small software system in Java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298480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107" name="Rectangle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Book</a:t>
            </a:r>
          </a:p>
        </p:txBody>
      </p:sp>
      <p:sp>
        <p:nvSpPr>
          <p:cNvPr id="108" name="Rectangle 5"/>
          <p:cNvSpPr/>
          <p:nvPr/>
        </p:nvSpPr>
        <p:spPr>
          <a:xfrm>
            <a:off x="2207244" y="2084080"/>
            <a:ext cx="7792238" cy="3916457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tIns="45720" bIns="45720">
            <a:spAutoFit/>
          </a:bodyPr>
          <a:lstStyle/>
          <a:p>
            <a:pPr>
              <a:defRPr sz="7100" b="0"/>
            </a:pPr>
            <a:r>
              <a:rPr sz="3550" dirty="0"/>
              <a:t>David J. Barnes &amp; Michael Kölling</a:t>
            </a:r>
            <a:br>
              <a:rPr sz="3550" dirty="0"/>
            </a:br>
            <a:br>
              <a:rPr sz="3550" dirty="0"/>
            </a:br>
            <a:r>
              <a:rPr sz="3550" dirty="0"/>
              <a:t>Objects First with Java</a:t>
            </a:r>
            <a:br>
              <a:rPr sz="3550" dirty="0"/>
            </a:br>
            <a:r>
              <a:rPr sz="3550" dirty="0"/>
              <a:t>A Practical Introduction using BlueJ</a:t>
            </a:r>
            <a:br>
              <a:rPr sz="3550" dirty="0"/>
            </a:br>
            <a:br>
              <a:rPr sz="3550" dirty="0"/>
            </a:br>
            <a:r>
              <a:rPr sz="3550" dirty="0"/>
              <a:t>7th edition, Pearson Education, 2025</a:t>
            </a:r>
            <a:br>
              <a:rPr sz="3550" dirty="0"/>
            </a:br>
            <a:endParaRPr sz="3550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298480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111" name="Rectangle 10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Overview (1)</a:t>
            </a:r>
          </a:p>
        </p:txBody>
      </p:sp>
      <p:sp>
        <p:nvSpPr>
          <p:cNvPr id="112" name="Rectangle 10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pPr marL="267462" indent="-267462" defTabSz="713232">
              <a:spcBef>
                <a:spcPts val="550"/>
              </a:spcBef>
              <a:defRPr sz="6707"/>
            </a:pPr>
            <a:r>
              <a:t>Objects and classes</a:t>
            </a:r>
          </a:p>
          <a:p>
            <a:pPr marL="267462" indent="-267462" defTabSz="713232">
              <a:spcBef>
                <a:spcPts val="550"/>
              </a:spcBef>
              <a:defRPr sz="6707"/>
            </a:pPr>
            <a:r>
              <a:t>Understanding class definitions</a:t>
            </a:r>
          </a:p>
          <a:p>
            <a:pPr marL="267462" indent="-267462" defTabSz="713232">
              <a:spcBef>
                <a:spcPts val="550"/>
              </a:spcBef>
              <a:defRPr sz="6707"/>
            </a:pPr>
            <a:r>
              <a:t>Object interaction</a:t>
            </a:r>
          </a:p>
          <a:p>
            <a:pPr marL="267462" indent="-267462" defTabSz="713232">
              <a:spcBef>
                <a:spcPts val="550"/>
              </a:spcBef>
              <a:defRPr sz="6707"/>
            </a:pPr>
            <a:r>
              <a:t>Grouping objects</a:t>
            </a:r>
          </a:p>
          <a:p>
            <a:pPr marL="267462" indent="-267462" defTabSz="713232">
              <a:spcBef>
                <a:spcPts val="550"/>
              </a:spcBef>
              <a:defRPr sz="6707"/>
            </a:pPr>
            <a:r>
              <a:t>Functional programming style</a:t>
            </a:r>
          </a:p>
          <a:p>
            <a:pPr marL="267462" indent="-267462" defTabSz="713232">
              <a:spcBef>
                <a:spcPts val="550"/>
              </a:spcBef>
              <a:defRPr sz="6707"/>
            </a:pPr>
            <a:r>
              <a:t>More sophisticated behavior - libraries</a:t>
            </a:r>
          </a:p>
          <a:p>
            <a:pPr marL="267462" indent="-267462" defTabSz="713232">
              <a:spcBef>
                <a:spcPts val="550"/>
              </a:spcBef>
              <a:defRPr sz="6707"/>
            </a:pPr>
            <a:r>
              <a:t>Designing classes</a:t>
            </a:r>
          </a:p>
          <a:p>
            <a:pPr marL="267462" indent="-267462" defTabSz="713232">
              <a:spcBef>
                <a:spcPts val="550"/>
              </a:spcBef>
              <a:defRPr sz="6707"/>
            </a:pPr>
            <a:r>
              <a:t>Well-behaved objects - testing, maintaining, debugging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298480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115" name="Rectangle 10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Overview (2)</a:t>
            </a:r>
          </a:p>
        </p:txBody>
      </p:sp>
      <p:sp>
        <p:nvSpPr>
          <p:cNvPr id="116" name="Rectangle 10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Teamwork</a:t>
            </a:r>
          </a:p>
          <a:p>
            <a:r>
              <a:t>Recursion</a:t>
            </a:r>
          </a:p>
          <a:p>
            <a:r>
              <a:t>Inheritance</a:t>
            </a:r>
          </a:p>
          <a:p>
            <a:r>
              <a:t>Polymorphism</a:t>
            </a:r>
          </a:p>
          <a:p>
            <a:r>
              <a:t>Extendable, flexible class structures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298480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19" name="Rectangle 10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Overview (3)</a:t>
            </a:r>
          </a:p>
        </p:txBody>
      </p:sp>
      <p:sp>
        <p:nvSpPr>
          <p:cNvPr id="120" name="Rectangle 10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Data-oriented classes</a:t>
            </a:r>
          </a:p>
          <a:p>
            <a:r>
              <a:t>A brief history of Java</a:t>
            </a:r>
          </a:p>
          <a:p>
            <a:r>
              <a:t>Building graphical user interfaces</a:t>
            </a:r>
          </a:p>
          <a:p>
            <a:r>
              <a:t>Handling errors</a:t>
            </a:r>
          </a:p>
          <a:p>
            <a:r>
              <a:t>Designing applications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029"/>
          <p:cNvSpPr txBox="1">
            <a:spLocks noGrp="1"/>
          </p:cNvSpPr>
          <p:nvPr>
            <p:ph type="sldNum" sz="quarter" idx="2"/>
          </p:nvPr>
        </p:nvSpPr>
        <p:spPr>
          <a:xfrm>
            <a:off x="11691066" y="6493542"/>
            <a:ext cx="298480" cy="43088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12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Classes and objects</a:t>
            </a:r>
          </a:p>
        </p:txBody>
      </p:sp>
      <p:sp>
        <p:nvSpPr>
          <p:cNvPr id="124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marL="288036" indent="-288036" defTabSz="768096">
              <a:spcBef>
                <a:spcPts val="600"/>
              </a:spcBef>
              <a:defRPr sz="7224"/>
            </a:pPr>
            <a:r>
              <a:t>Fundamental to much of the early parts of this course.</a:t>
            </a:r>
          </a:p>
          <a:p>
            <a:pPr marL="288036" indent="-288036" defTabSz="768096">
              <a:spcBef>
                <a:spcPts val="600"/>
              </a:spcBef>
              <a:defRPr sz="7224"/>
            </a:pPr>
            <a:r>
              <a:t>Class: category or type of ‘thing’. Like a template or blueprint.</a:t>
            </a:r>
          </a:p>
          <a:p>
            <a:pPr marL="288036" indent="-288036" defTabSz="768096">
              <a:spcBef>
                <a:spcPts val="600"/>
              </a:spcBef>
              <a:defRPr sz="7224"/>
            </a:pPr>
            <a:r>
              <a:t>Object: belongs to a particular class and has individual characteristics.</a:t>
            </a:r>
            <a:br/>
            <a:endParaRPr/>
          </a:p>
          <a:p>
            <a:pPr marL="288036" indent="-288036" defTabSz="768096">
              <a:spcBef>
                <a:spcPts val="600"/>
              </a:spcBef>
              <a:defRPr sz="7224"/>
            </a:pPr>
            <a:r>
              <a:t>Explore through BlueJ …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bjects-first-6e">
  <a:themeElements>
    <a:clrScheme name="objects-first-6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bjects-first-6e">
      <a:majorFont>
        <a:latin typeface="Helvetica"/>
        <a:ea typeface="Helvetica"/>
        <a:cs typeface="Helvetica"/>
      </a:majorFont>
      <a:minorFont>
        <a:latin typeface="Times Roman"/>
        <a:ea typeface="Times Roman"/>
        <a:cs typeface="Times Roman"/>
      </a:minorFont>
    </a:fontScheme>
    <a:fmtScheme name="objects-first-6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76200" dist="381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508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chemeClr val="accent1"/>
          </a:solidFill>
          <a:prstDash val="solid"/>
          <a:round/>
        </a:ln>
        <a:effectLst>
          <a:outerShdw blurRad="76200" dist="381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bjects-first-6e">
  <a:themeElements>
    <a:clrScheme name="objects-first-6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bjects-first-6e">
      <a:majorFont>
        <a:latin typeface="Helvetica"/>
        <a:ea typeface="Helvetica"/>
        <a:cs typeface="Helvetica"/>
      </a:majorFont>
      <a:minorFont>
        <a:latin typeface="Times Roman"/>
        <a:ea typeface="Times Roman"/>
        <a:cs typeface="Times Roman"/>
      </a:minorFont>
    </a:fontScheme>
    <a:fmtScheme name="objects-first-6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76200" dist="381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508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chemeClr val="accent1"/>
          </a:solidFill>
          <a:prstDash val="solid"/>
          <a:round/>
        </a:ln>
        <a:effectLst>
          <a:outerShdw blurRad="76200" dist="381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711</Words>
  <Application>Microsoft Macintosh PowerPoint</Application>
  <PresentationFormat>Widescreen</PresentationFormat>
  <Paragraphs>137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Times Roman</vt:lpstr>
      <vt:lpstr>Linux Biolinum</vt:lpstr>
      <vt:lpstr>Trebuchet MS</vt:lpstr>
      <vt:lpstr>Tw Cen MT</vt:lpstr>
      <vt:lpstr>Courier</vt:lpstr>
      <vt:lpstr>objects-first-6e</vt:lpstr>
      <vt:lpstr>Objects First with JAVA</vt:lpstr>
      <vt:lpstr>Course Contents</vt:lpstr>
      <vt:lpstr>Terminology</vt:lpstr>
      <vt:lpstr>Goals</vt:lpstr>
      <vt:lpstr>Book</vt:lpstr>
      <vt:lpstr>Overview (1)</vt:lpstr>
      <vt:lpstr>Overview (2)</vt:lpstr>
      <vt:lpstr>Overview (3)</vt:lpstr>
      <vt:lpstr>Classes and objects</vt:lpstr>
      <vt:lpstr>Demo of figures project</vt:lpstr>
      <vt:lpstr>Fundamental concepts</vt:lpstr>
      <vt:lpstr>Classes and Objects</vt:lpstr>
      <vt:lpstr>Methods and Parameters</vt:lpstr>
      <vt:lpstr>Other observations</vt:lpstr>
      <vt:lpstr>State</vt:lpstr>
      <vt:lpstr>Two Circle objects</vt:lpstr>
      <vt:lpstr>Source code</vt:lpstr>
      <vt:lpstr>Return values</vt:lpstr>
      <vt:lpstr>Review</vt:lpstr>
      <vt:lpstr>Review</vt:lpstr>
      <vt:lpstr>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David Barnes</cp:lastModifiedBy>
  <cp:revision>4</cp:revision>
  <dcterms:modified xsi:type="dcterms:W3CDTF">2025-03-09T11:13:05Z</dcterms:modified>
</cp:coreProperties>
</file>